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7" r:id="rId6"/>
    <p:sldId id="273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304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0135" y="203200"/>
            <a:ext cx="11785598" cy="643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03AFD29B-A2C7-458B-B200-E2EE36990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7467" y="4729699"/>
            <a:ext cx="6485467" cy="22847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0584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1" y="5949387"/>
            <a:ext cx="12192000" cy="908614"/>
          </a:xfrm>
          <a:prstGeom prst="rect">
            <a:avLst/>
          </a:prstGeom>
        </p:spPr>
      </p:pic>
      <p:pic>
        <p:nvPicPr>
          <p:cNvPr id="6" name="图片 13">
            <a:extLst>
              <a:ext uri="{FF2B5EF4-FFF2-40B4-BE49-F238E27FC236}">
                <a16:creationId xmlns:a16="http://schemas.microsoft.com/office/drawing/2014/main" id="{D542E4CA-E60C-427C-8A41-0946E8C0F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83" y="4861367"/>
            <a:ext cx="6921660" cy="125585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6DAF9419-6A83-45AE-AE68-0136AA5093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67250"/>
            <a:ext cx="12192000" cy="2190750"/>
          </a:xfrm>
          <a:prstGeom prst="rect">
            <a:avLst/>
          </a:prstGeom>
        </p:spPr>
      </p:pic>
      <p:pic>
        <p:nvPicPr>
          <p:cNvPr id="8" name="图片 104">
            <a:extLst>
              <a:ext uri="{FF2B5EF4-FFF2-40B4-BE49-F238E27FC236}">
                <a16:creationId xmlns:a16="http://schemas.microsoft.com/office/drawing/2014/main" id="{F0CF6E17-E61E-4AE6-A825-FF91A795C0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823" y="-90204"/>
            <a:ext cx="1720434" cy="172043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20135" y="203200"/>
            <a:ext cx="11785598" cy="643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1132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>
            <a:extLst>
              <a:ext uri="{FF2B5EF4-FFF2-40B4-BE49-F238E27FC236}">
                <a16:creationId xmlns:a16="http://schemas.microsoft.com/office/drawing/2014/main" id="{3871C916-0431-427D-9C05-07E7E0AF84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296613" y="-556375"/>
            <a:ext cx="145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UTM Wedding K&amp;T" panose="02040603050506020204" pitchFamily="18" charset="0"/>
                <a:ea typeface="+mn-ea"/>
                <a:cs typeface="+mn-cs"/>
              </a:rPr>
              <a:t>Bích </a:t>
            </a:r>
          </a:p>
        </p:txBody>
      </p:sp>
    </p:spTree>
    <p:extLst>
      <p:ext uri="{BB962C8B-B14F-4D97-AF65-F5344CB8AC3E}">
        <p14:creationId xmlns:p14="http://schemas.microsoft.com/office/powerpoint/2010/main" val="28640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jp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A19B9D9D-8479-48AC-86A1-210F33B42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50"/>
            <a:ext cx="12192000" cy="5575300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89D3C505-D6E7-4829-ABC3-499D8D221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27034" r="232"/>
          <a:stretch/>
        </p:blipFill>
        <p:spPr>
          <a:xfrm>
            <a:off x="28979" y="0"/>
            <a:ext cx="12163022" cy="5373246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EB912E28-A59B-46D5-9531-B06756634D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32" b="27396"/>
          <a:stretch/>
        </p:blipFill>
        <p:spPr>
          <a:xfrm>
            <a:off x="14489" y="1199724"/>
            <a:ext cx="12192001" cy="5019445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41156BF5-5B31-4A28-BE26-021456D18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979" cy="2545080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74DF892F-EC50-46A6-BE0D-38CBA66BB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3" y="2257395"/>
            <a:ext cx="9194277" cy="1720144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EC854593-3532-40B2-9C15-18CE7EEEC4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1"/>
          <a:stretch/>
        </p:blipFill>
        <p:spPr>
          <a:xfrm>
            <a:off x="0" y="1883822"/>
            <a:ext cx="7387444" cy="2120514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73C9407C-8C7C-4C23-AEFD-63BA1DFAF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3"/>
          <a:stretch/>
        </p:blipFill>
        <p:spPr>
          <a:xfrm>
            <a:off x="8395796" y="1883822"/>
            <a:ext cx="3825181" cy="1720144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5EDE7602-CD8B-49AD-92FF-A833E38A25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1"/>
          <a:stretch/>
        </p:blipFill>
        <p:spPr>
          <a:xfrm>
            <a:off x="5485506" y="2249005"/>
            <a:ext cx="7387444" cy="1720144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B96EEB0E-06E4-4B58-AD72-1A1938B618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979" y="0"/>
            <a:ext cx="12220979" cy="6857999"/>
          </a:xfrm>
          <a:prstGeom prst="rect">
            <a:avLst/>
          </a:prstGeom>
        </p:spPr>
      </p:pic>
      <p:pic>
        <p:nvPicPr>
          <p:cNvPr id="13" name="图片 27">
            <a:extLst>
              <a:ext uri="{FF2B5EF4-FFF2-40B4-BE49-F238E27FC236}">
                <a16:creationId xmlns:a16="http://schemas.microsoft.com/office/drawing/2014/main" id="{19363BD8-DC73-40DB-AB56-F451B8071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2952" y="596368"/>
            <a:ext cx="3000069" cy="3381171"/>
          </a:xfrm>
          <a:prstGeom prst="rect">
            <a:avLst/>
          </a:prstGeom>
        </p:spPr>
      </p:pic>
      <p:pic>
        <p:nvPicPr>
          <p:cNvPr id="14" name="图片 26">
            <a:extLst>
              <a:ext uri="{FF2B5EF4-FFF2-40B4-BE49-F238E27FC236}">
                <a16:creationId xmlns:a16="http://schemas.microsoft.com/office/drawing/2014/main" id="{A8007010-92B0-4578-832E-9A9B54EABF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556" y="1659696"/>
            <a:ext cx="1534350" cy="2304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19" y="584515"/>
            <a:ext cx="4436206" cy="51561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5">
            <a:extLst>
              <a:ext uri="{FF2B5EF4-FFF2-40B4-BE49-F238E27FC236}">
                <a16:creationId xmlns:a16="http://schemas.microsoft.com/office/drawing/2014/main" id="{6DAF9419-6A83-45AE-AE68-0136AA5093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67250"/>
            <a:ext cx="12192000" cy="2190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125" y="-133694"/>
            <a:ext cx="1523956" cy="15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8441" y="5322834"/>
            <a:ext cx="2682472" cy="1286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35715" y="3008747"/>
            <a:ext cx="11770784" cy="32079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41153" y="629003"/>
            <a:ext cx="3100850" cy="209255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308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82811"/>
          </a:xfrm>
          <a:prstGeom prst="rect">
            <a:avLst/>
          </a:prstGeom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4541"/>
            <a:ext cx="12220979" cy="3429000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6DAF9419-6A83-45AE-AE68-0136AA509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67250"/>
            <a:ext cx="12192000" cy="2190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7967" y="3364800"/>
            <a:ext cx="11770784" cy="3207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833" y="2020757"/>
            <a:ext cx="2749534" cy="1536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3380" y="5235703"/>
            <a:ext cx="5279594" cy="1176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07568"/>
            <a:ext cx="1523956" cy="15088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553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4">
            <a:extLst>
              <a:ext uri="{FF2B5EF4-FFF2-40B4-BE49-F238E27FC236}">
                <a16:creationId xmlns:a16="http://schemas.microsoft.com/office/drawing/2014/main" id="{1C474A4B-66C5-6246-8015-F7CCBC6C97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4774">
            <a:off x="-126821" y="65002"/>
            <a:ext cx="1469162" cy="1925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785" y="62524"/>
            <a:ext cx="7206214" cy="1508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3955" y="1331508"/>
            <a:ext cx="113124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đúng từ ngữ, câu, đoạn và toàn bộ văn bản Hải Thượng Lãn Ông. Biết nhấn giọng vào những từ ngữ chứa thông tin quan trọng; biết ngắt nghỉ hơi theo dấu câu.</a:t>
            </a:r>
          </a:p>
          <a:p>
            <a:pPr algn="just"/>
            <a:r>
              <a:rPr 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Lắm được ý chính mỗi đoạn trong bài. </a:t>
            </a:r>
          </a:p>
          <a:p>
            <a:pPr algn="just"/>
            <a:r>
              <a:rPr 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điều tác giả muốn nói bài đọc: Hải Thượng Lãn Ông chỉ là một thầy thuốc hết lòng thương yêu và chăm sóc người bệnh và còn là một tấm gương sáng về ý thức tự học để trở thành thầy thuốc giỏi, một bậc danh y của nước ta.</a:t>
            </a:r>
          </a:p>
          <a:p>
            <a:pPr algn="just"/>
            <a:r>
              <a:rPr 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Phát triển năng lực ngôn ngữ.</a:t>
            </a:r>
          </a:p>
          <a:p>
            <a:pPr algn="just"/>
            <a:r>
              <a:rPr 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vận dụng bài học vào thực tiễn cuộc sống: Trân trọng, yêu thương, chia sẻ, giúp đỡ những người gặp khó khăn trong cuộc sống.</a:t>
            </a:r>
          </a:p>
        </p:txBody>
      </p:sp>
    </p:spTree>
    <p:extLst>
      <p:ext uri="{BB962C8B-B14F-4D97-AF65-F5344CB8AC3E}">
        <p14:creationId xmlns:p14="http://schemas.microsoft.com/office/powerpoint/2010/main" val="1860941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3" name="图片 20">
            <a:extLst>
              <a:ext uri="{FF2B5EF4-FFF2-40B4-BE49-F238E27FC236}">
                <a16:creationId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5" name="图片 38">
            <a:extLst>
              <a:ext uri="{FF2B5EF4-FFF2-40B4-BE49-F238E27FC236}">
                <a16:creationId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18" y="120957"/>
            <a:ext cx="9222764" cy="6148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1588" y="2263334"/>
            <a:ext cx="6862153" cy="22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51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3" name="图片 20">
            <a:extLst>
              <a:ext uri="{FF2B5EF4-FFF2-40B4-BE49-F238E27FC236}">
                <a16:creationId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5" name="图片 38">
            <a:extLst>
              <a:ext uri="{FF2B5EF4-FFF2-40B4-BE49-F238E27FC236}">
                <a16:creationId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b="8272"/>
          <a:stretch/>
        </p:blipFill>
        <p:spPr>
          <a:xfrm flipH="1">
            <a:off x="7412837" y="1314839"/>
            <a:ext cx="5026538" cy="5733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727" y="-823626"/>
            <a:ext cx="8376630" cy="76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63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3" name="图片 20">
            <a:extLst>
              <a:ext uri="{FF2B5EF4-FFF2-40B4-BE49-F238E27FC236}">
                <a16:creationId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5" name="图片 38">
            <a:extLst>
              <a:ext uri="{FF2B5EF4-FFF2-40B4-BE49-F238E27FC236}">
                <a16:creationId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44" y="271256"/>
            <a:ext cx="9971509" cy="6377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6542" y="2607519"/>
            <a:ext cx="7589619" cy="21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60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03AFD29B-A2C7-458B-B200-E2EE36990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333" y="4742578"/>
            <a:ext cx="6485467" cy="228475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07265" y="1752993"/>
            <a:ext cx="8592009" cy="4873494"/>
            <a:chOff x="3416475" y="1932959"/>
            <a:chExt cx="8592009" cy="2897484"/>
          </a:xfrm>
        </p:grpSpPr>
        <p:sp>
          <p:nvSpPr>
            <p:cNvPr id="7" name="矩形: 圆角 13">
              <a:extLst>
                <a:ext uri="{FF2B5EF4-FFF2-40B4-BE49-F238E27FC236}">
                  <a16:creationId xmlns:a16="http://schemas.microsoft.com/office/drawing/2014/main" id="{439F2E60-BBFB-3001-6AB3-4F744528449D}"/>
                </a:ext>
              </a:extLst>
            </p:cNvPr>
            <p:cNvSpPr/>
            <p:nvPr/>
          </p:nvSpPr>
          <p:spPr>
            <a:xfrm>
              <a:off x="3416475" y="1932959"/>
              <a:ext cx="8592009" cy="2639042"/>
            </a:xfrm>
            <a:prstGeom prst="roundRect">
              <a:avLst>
                <a:gd name="adj" fmla="val 5740"/>
              </a:avLst>
            </a:prstGeom>
            <a:solidFill>
              <a:schemeClr val="bg1"/>
            </a:solidFill>
            <a:ln w="28575">
              <a:solidFill>
                <a:srgbClr val="FF66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1957574"/>
              <a:ext cx="8154650" cy="2872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Hải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Thượng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Lãn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44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chỉ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thầy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thuốc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thương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chăm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sóc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bệnh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gương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sáng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trở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thầy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thuốc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giỏi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bậc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danh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y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4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ta.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55" b="96485" l="3687" r="96160">
                        <a14:foregroundMark x1="63594" y1="24909" x2="79493" y2="32182"/>
                        <a14:foregroundMark x1="34255" y1="52970" x2="55146" y2="58848"/>
                        <a14:foregroundMark x1="61367" y1="56848" x2="79800" y2="54303"/>
                        <a14:foregroundMark x1="70814" y1="60606" x2="69048" y2="63939"/>
                        <a14:foregroundMark x1="66590" y1="92364" x2="72350" y2="91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655" y="2250597"/>
            <a:ext cx="3768011" cy="4776736"/>
          </a:xfrm>
          <a:prstGeom prst="rect">
            <a:avLst/>
          </a:prstGeom>
        </p:spPr>
      </p:pic>
      <p:pic>
        <p:nvPicPr>
          <p:cNvPr id="10" name="图片 64">
            <a:extLst>
              <a:ext uri="{FF2B5EF4-FFF2-40B4-BE49-F238E27FC236}">
                <a16:creationId xmlns:a16="http://schemas.microsoft.com/office/drawing/2014/main" id="{1C474A4B-66C5-6246-8015-F7CCBC6C97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4774">
            <a:off x="1636440" y="19200"/>
            <a:ext cx="1783837" cy="23375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990" y="264663"/>
            <a:ext cx="6581740" cy="16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55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199</Words>
  <Application>Microsoft Macintosh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#9Slide07 HoneyCream</vt:lpstr>
      <vt:lpstr>Arial</vt:lpstr>
      <vt:lpstr>Calibri</vt:lpstr>
      <vt:lpstr>Cambria</vt:lpstr>
      <vt:lpstr>SVN-Newton</vt:lpstr>
      <vt:lpstr>Times New Roman</vt:lpstr>
      <vt:lpstr>UTM Wedding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lastModifiedBy>Microsoft Office User</cp:lastModifiedBy>
  <cp:revision>29</cp:revision>
  <dcterms:created xsi:type="dcterms:W3CDTF">2023-11-30T09:12:09Z</dcterms:created>
  <dcterms:modified xsi:type="dcterms:W3CDTF">2024-02-20T05:27:31Z</dcterms:modified>
  <cp:version>MĂNGNON</cp:version>
</cp:coreProperties>
</file>